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cap="small" baseline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Subvention</a:t>
            </a:r>
          </a:p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cap="small" baseline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1,80 M€</a:t>
            </a:r>
            <a:endParaRPr lang="en-US" sz="1200" b="1" i="0" u="none" strike="noStrike" kern="1200" cap="small" baseline="0" dirty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28481338383838384"/>
          <c:y val="4.297474747474747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Feuil1!$A$2:$A$7</c:f>
              <c:strCache>
                <c:ptCount val="6"/>
                <c:pt idx="0">
                  <c:v>AAA, PME</c:v>
                </c:pt>
                <c:pt idx="1">
                  <c:v>BBB, LABO</c:v>
                </c:pt>
                <c:pt idx="2">
                  <c:v>CCC, PME</c:v>
                </c:pt>
                <c:pt idx="3">
                  <c:v>DDD, CTI</c:v>
                </c:pt>
                <c:pt idx="4">
                  <c:v>EEE, PME</c:v>
                </c:pt>
                <c:pt idx="5">
                  <c:v>FFF, ETI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715</c:v>
                </c:pt>
                <c:pt idx="1">
                  <c:v>132</c:v>
                </c:pt>
                <c:pt idx="2">
                  <c:v>198</c:v>
                </c:pt>
                <c:pt idx="3">
                  <c:v>120</c:v>
                </c:pt>
                <c:pt idx="4">
                  <c:v>540</c:v>
                </c:pt>
                <c:pt idx="5">
                  <c:v>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769090909090905"/>
          <c:y val="0.12424"/>
          <c:w val="0.3286368686868687"/>
          <c:h val="0.76328888888888891"/>
        </c:manualLayout>
      </c:layout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cap="small" baseline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Budget</a:t>
            </a:r>
          </a:p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cap="small" baseline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4,19 M€</a:t>
            </a:r>
            <a:endParaRPr lang="en-US" sz="1200" b="1" i="0" u="none" strike="noStrike" kern="1200" cap="small" baseline="0" dirty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9968210958513389"/>
          <c:y val="4.297474747474747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Feuil1!$A$2:$A$7</c:f>
              <c:strCache>
                <c:ptCount val="6"/>
                <c:pt idx="0">
                  <c:v>AAA, PME</c:v>
                </c:pt>
                <c:pt idx="1">
                  <c:v>BBB, LABO</c:v>
                </c:pt>
                <c:pt idx="2">
                  <c:v>CCC, PME</c:v>
                </c:pt>
                <c:pt idx="3">
                  <c:v>DDD, CTI</c:v>
                </c:pt>
                <c:pt idx="4">
                  <c:v>EEE, PME</c:v>
                </c:pt>
                <c:pt idx="5">
                  <c:v>FFF, ETI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1600</c:v>
                </c:pt>
                <c:pt idx="1">
                  <c:v>330</c:v>
                </c:pt>
                <c:pt idx="2">
                  <c:v>440</c:v>
                </c:pt>
                <c:pt idx="3">
                  <c:v>300</c:v>
                </c:pt>
                <c:pt idx="4">
                  <c:v>1200</c:v>
                </c:pt>
                <c:pt idx="5">
                  <c:v>321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cap="small" baseline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Budget PACA</a:t>
            </a:r>
            <a:endParaRPr lang="en-US" sz="1200" b="1" i="0" u="none" strike="noStrike" kern="1200" cap="small" baseline="0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cap="small" baseline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4,19 M€</a:t>
            </a:r>
            <a:endParaRPr lang="en-US" sz="1200" b="1" i="0" u="none" strike="noStrike" kern="1200" cap="small" baseline="0" dirty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1544197878077329"/>
          <c:y val="4.297474747474747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Feuil1!$A$2:$A$7</c:f>
              <c:strCache>
                <c:ptCount val="6"/>
                <c:pt idx="0">
                  <c:v>AAA, PME</c:v>
                </c:pt>
                <c:pt idx="1">
                  <c:v>BBB, LABO</c:v>
                </c:pt>
                <c:pt idx="2">
                  <c:v>CCC, PME</c:v>
                </c:pt>
                <c:pt idx="3">
                  <c:v>DDD, CTI</c:v>
                </c:pt>
                <c:pt idx="4">
                  <c:v>EEE, PME</c:v>
                </c:pt>
                <c:pt idx="5">
                  <c:v>FFF, ETI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1600</c:v>
                </c:pt>
                <c:pt idx="1">
                  <c:v>330</c:v>
                </c:pt>
                <c:pt idx="2">
                  <c:v>440</c:v>
                </c:pt>
                <c:pt idx="3">
                  <c:v>300</c:v>
                </c:pt>
                <c:pt idx="4">
                  <c:v>1200</c:v>
                </c:pt>
                <c:pt idx="5">
                  <c:v>321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fr-FR" sz="1200" b="1" i="0" u="none" strike="noStrike" kern="1200" cap="small" baseline="0" noProof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Typologie</a:t>
            </a:r>
          </a:p>
          <a:p>
            <a:pPr algn="ctr" rtl="0">
              <a:defRPr lang="en-US" sz="1200" b="1" i="0" u="none" strike="noStrike" kern="1200" cap="small" baseline="0">
                <a:solidFill>
                  <a:srgbClr val="990000"/>
                </a:solidFill>
                <a:latin typeface="+mn-lt"/>
                <a:ea typeface="+mn-ea"/>
                <a:cs typeface="+mn-cs"/>
              </a:defRPr>
            </a:pPr>
            <a:r>
              <a:rPr lang="fr-FR" sz="1200" b="1" i="0" u="none" strike="noStrike" kern="1200" cap="small" baseline="0" noProof="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partenaires</a:t>
            </a:r>
            <a:endParaRPr lang="fr-FR" sz="1200" b="1" i="0" u="none" strike="noStrike" kern="1200" cap="small" baseline="0" noProof="0" dirty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25394548611111112"/>
          <c:y val="4.297474747474747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Feuil1!$A$2:$A$5</c:f>
              <c:strCache>
                <c:ptCount val="4"/>
                <c:pt idx="0">
                  <c:v>PME</c:v>
                </c:pt>
                <c:pt idx="1">
                  <c:v>ETI</c:v>
                </c:pt>
                <c:pt idx="2">
                  <c:v>GG</c:v>
                </c:pt>
                <c:pt idx="3">
                  <c:v>LABO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715</c:v>
                </c:pt>
                <c:pt idx="1">
                  <c:v>132</c:v>
                </c:pt>
                <c:pt idx="2">
                  <c:v>198</c:v>
                </c:pt>
                <c:pt idx="3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6824652777777771"/>
          <c:y val="0.11782575757575758"/>
          <c:w val="0.21959646464646465"/>
          <c:h val="0.76328888888888891"/>
        </c:manualLayout>
      </c:layout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32C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a2.png"/>
          <p:cNvPicPr>
            <a:picLocks noChangeAspect="1"/>
          </p:cNvPicPr>
          <p:nvPr userDrawn="1"/>
        </p:nvPicPr>
        <p:blipFill>
          <a:blip r:embed="rId2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99" y="3439916"/>
            <a:ext cx="7867402" cy="323356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86100"/>
            <a:ext cx="7772400" cy="17801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Font typeface="Arial"/>
              <a:buNone/>
              <a:defRPr sz="4400" b="1" i="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5041901"/>
            <a:ext cx="77724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ClrTx/>
              <a:buFont typeface="Arial"/>
              <a:buNone/>
              <a:defRPr sz="2000">
                <a:solidFill>
                  <a:srgbClr val="FFFFFF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pic>
        <p:nvPicPr>
          <p:cNvPr id="9" name="Image 8" descr="Logo - SAFE - Fond bleu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174" y="1066800"/>
            <a:ext cx="4485652" cy="198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2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820974"/>
          </a:xfrm>
          <a:prstGeom prst="rect">
            <a:avLst/>
          </a:prstGeom>
          <a:solidFill>
            <a:srgbClr val="132C4D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141107" y="129341"/>
            <a:ext cx="8809255" cy="5310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712076"/>
            <a:ext cx="9144000" cy="127000"/>
          </a:xfrm>
          <a:prstGeom prst="rect">
            <a:avLst/>
          </a:prstGeom>
          <a:solidFill>
            <a:srgbClr val="766C68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766C68"/>
              </a:solidFill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0"/>
          </p:nvPr>
        </p:nvSpPr>
        <p:spPr>
          <a:xfrm>
            <a:off x="152748" y="1093788"/>
            <a:ext cx="8823014" cy="4697412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 marL="1234440" indent="0">
              <a:lnSpc>
                <a:spcPct val="150000"/>
              </a:lnSpc>
              <a:buClr>
                <a:srgbClr val="132C4D"/>
              </a:buClr>
              <a:buFont typeface="Arial"/>
              <a:buNone/>
              <a:defRPr>
                <a:solidFill>
                  <a:srgbClr val="132C4D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pic>
        <p:nvPicPr>
          <p:cNvPr id="18" name="Image 17" descr="Logo - SAFE - Fond blanc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83" y="5880100"/>
            <a:ext cx="1980017" cy="876300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37752" y="6400904"/>
            <a:ext cx="469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32C4D"/>
                </a:solidFill>
                <a:latin typeface="Century Gothic"/>
                <a:cs typeface="Century Gothic"/>
              </a:defRPr>
            </a:lvl1pPr>
          </a:lstStyle>
          <a:p>
            <a:fld id="{E043011B-CF4E-1D4A-AE39-D7F0C992680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620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0" y="0"/>
            <a:ext cx="9144000" cy="6337404"/>
          </a:xfrm>
          <a:prstGeom prst="rect">
            <a:avLst/>
          </a:prstGeom>
          <a:solidFill>
            <a:srgbClr val="132C4D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</a:endParaRPr>
          </a:p>
        </p:txBody>
      </p:sp>
      <p:pic>
        <p:nvPicPr>
          <p:cNvPr id="14" name="Image 13" descr="a2.png"/>
          <p:cNvPicPr>
            <a:picLocks noChangeAspect="1"/>
          </p:cNvPicPr>
          <p:nvPr userDrawn="1"/>
        </p:nvPicPr>
        <p:blipFill>
          <a:blip r:embed="rId2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29" y="1006461"/>
            <a:ext cx="8654142" cy="3556924"/>
          </a:xfrm>
          <a:prstGeom prst="rect">
            <a:avLst/>
          </a:prstGeom>
        </p:spPr>
      </p:pic>
      <p:sp>
        <p:nvSpPr>
          <p:cNvPr id="2" name="Ellipse 1"/>
          <p:cNvSpPr/>
          <p:nvPr userDrawn="1"/>
        </p:nvSpPr>
        <p:spPr>
          <a:xfrm rot="21018130">
            <a:off x="5793097" y="5632933"/>
            <a:ext cx="4379949" cy="253859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330200" y="685800"/>
            <a:ext cx="8483600" cy="17801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Font typeface="Arial"/>
              <a:buNone/>
              <a:defRPr sz="4400" b="1" i="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330200" y="2641601"/>
            <a:ext cx="84836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ClrTx/>
              <a:buFont typeface="Arial"/>
              <a:buNone/>
              <a:defRPr sz="2000">
                <a:solidFill>
                  <a:srgbClr val="FFFFFF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 smtClean="0"/>
          </a:p>
        </p:txBody>
      </p:sp>
      <p:pic>
        <p:nvPicPr>
          <p:cNvPr id="11" name="Image 10" descr="Logo - SAFE - Fond blanc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83" y="5880100"/>
            <a:ext cx="1980017" cy="876300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37752" y="6400904"/>
            <a:ext cx="469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32C4D"/>
                </a:solidFill>
                <a:latin typeface="Century Gothic"/>
                <a:cs typeface="Century Gothic"/>
              </a:defRPr>
            </a:lvl1pPr>
          </a:lstStyle>
          <a:p>
            <a:fld id="{E043011B-CF4E-1D4A-AE39-D7F0C992680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104523"/>
            <a:ext cx="6331373" cy="2154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800" b="0" kern="0" cap="none" spc="440" dirty="0" smtClean="0">
                <a:ln w="12700">
                  <a:noFill/>
                  <a:prstDash val="solid"/>
                </a:ln>
                <a:solidFill>
                  <a:srgbClr val="E9EAF0"/>
                </a:solidFill>
                <a:effectLst/>
                <a:latin typeface="Century Gothic"/>
                <a:cs typeface="Century Gothic"/>
              </a:rPr>
              <a:t>SECURITY AND AEROSPACE ACTORS FOR THE FUTURE OF EARTH</a:t>
            </a:r>
            <a:endParaRPr lang="fr-FR" sz="800" b="0" kern="0" cap="none" spc="440" dirty="0">
              <a:ln w="12700">
                <a:noFill/>
                <a:prstDash val="solid"/>
              </a:ln>
              <a:solidFill>
                <a:srgbClr val="E9EAF0"/>
              </a:solidFill>
              <a:effectLst/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2774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337404"/>
          </a:xfrm>
          <a:prstGeom prst="rect">
            <a:avLst/>
          </a:prstGeom>
          <a:solidFill>
            <a:srgbClr val="132C4D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</a:endParaRPr>
          </a:p>
        </p:txBody>
      </p:sp>
      <p:sp>
        <p:nvSpPr>
          <p:cNvPr id="34" name="Ellipse 33"/>
          <p:cNvSpPr/>
          <p:nvPr userDrawn="1"/>
        </p:nvSpPr>
        <p:spPr>
          <a:xfrm rot="21018130">
            <a:off x="5793097" y="5632933"/>
            <a:ext cx="4379949" cy="253859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/>
          </p:nvPr>
        </p:nvSpPr>
        <p:spPr>
          <a:xfrm>
            <a:off x="152748" y="190500"/>
            <a:ext cx="8838504" cy="5270500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bg1"/>
              </a:buClr>
              <a:buFont typeface="Arial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2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748" y="5636653"/>
            <a:ext cx="6108352" cy="486893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>
              <a:buClrTx/>
              <a:buFont typeface="Arial"/>
              <a:buChar char="•"/>
              <a:defRPr sz="1600">
                <a:solidFill>
                  <a:srgbClr val="FFFFFF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Légende</a:t>
            </a:r>
            <a:endParaRPr lang="en-US" dirty="0"/>
          </a:p>
        </p:txBody>
      </p:sp>
      <p:pic>
        <p:nvPicPr>
          <p:cNvPr id="32" name="Image 31" descr="Logo - SAFE - Fond blanc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83" y="5880100"/>
            <a:ext cx="1980017" cy="876300"/>
          </a:xfrm>
          <a:prstGeom prst="rect">
            <a:avLst/>
          </a:prstGeom>
        </p:spPr>
      </p:pic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37752" y="6400904"/>
            <a:ext cx="469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32C4D"/>
                </a:solidFill>
                <a:latin typeface="Century Gothic"/>
                <a:cs typeface="Century Gothic"/>
              </a:defRPr>
            </a:lvl1pPr>
          </a:lstStyle>
          <a:p>
            <a:fld id="{E043011B-CF4E-1D4A-AE39-D7F0C992680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104523"/>
            <a:ext cx="6331373" cy="2154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800" b="0" kern="0" cap="none" spc="440" dirty="0" smtClean="0">
                <a:ln w="12700">
                  <a:noFill/>
                  <a:prstDash val="solid"/>
                </a:ln>
                <a:solidFill>
                  <a:srgbClr val="E9EAF0"/>
                </a:solidFill>
                <a:effectLst/>
                <a:latin typeface="Century Gothic"/>
                <a:cs typeface="Century Gothic"/>
              </a:rPr>
              <a:t>SECURITY AND AEROSPACE ACTORS FOR THE FUTURE OF EARTH</a:t>
            </a:r>
            <a:endParaRPr lang="fr-FR" sz="800" b="0" kern="0" cap="none" spc="440" dirty="0">
              <a:ln w="12700">
                <a:noFill/>
                <a:prstDash val="solid"/>
              </a:ln>
              <a:solidFill>
                <a:srgbClr val="E9EAF0"/>
              </a:solidFill>
              <a:effectLst/>
              <a:latin typeface="Century Gothic"/>
              <a:cs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ctrTitle"/>
          </p:nvPr>
        </p:nvSpPr>
        <p:spPr>
          <a:xfrm>
            <a:off x="685800" y="3086100"/>
            <a:ext cx="7772400" cy="17801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Font typeface="Arial"/>
              <a:buNone/>
              <a:defRPr sz="4400" b="1" i="0">
                <a:solidFill>
                  <a:srgbClr val="132C4D"/>
                </a:solidFill>
                <a:latin typeface="Century Gothic"/>
                <a:cs typeface="Century Gothic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685800" y="5041901"/>
            <a:ext cx="77724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ClrTx/>
              <a:buFont typeface="Arial"/>
              <a:buNone/>
              <a:defRPr sz="2000">
                <a:solidFill>
                  <a:srgbClr val="766C68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4479667" y="-952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30" name="Image 29" descr="Logo - SAFE - Fond blanc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02" y="1079490"/>
            <a:ext cx="4499996" cy="19915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0" y="0"/>
            <a:ext cx="9144000" cy="6337404"/>
          </a:xfrm>
          <a:prstGeom prst="rect">
            <a:avLst/>
          </a:prstGeom>
          <a:solidFill>
            <a:srgbClr val="766C68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</a:endParaRPr>
          </a:p>
        </p:txBody>
      </p:sp>
      <p:pic>
        <p:nvPicPr>
          <p:cNvPr id="2" name="Image 1" descr="a2.png"/>
          <p:cNvPicPr>
            <a:picLocks noChangeAspect="1"/>
          </p:cNvPicPr>
          <p:nvPr userDrawn="1"/>
        </p:nvPicPr>
        <p:blipFill>
          <a:blip r:embed="rId2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29" y="1006461"/>
            <a:ext cx="8654142" cy="3556924"/>
          </a:xfrm>
          <a:prstGeom prst="rect">
            <a:avLst/>
          </a:prstGeom>
        </p:spPr>
      </p:pic>
      <p:sp>
        <p:nvSpPr>
          <p:cNvPr id="31" name="Ellipse 30"/>
          <p:cNvSpPr/>
          <p:nvPr userDrawn="1"/>
        </p:nvSpPr>
        <p:spPr>
          <a:xfrm rot="21018130">
            <a:off x="5793097" y="5632933"/>
            <a:ext cx="4379949" cy="253859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330200" y="685800"/>
            <a:ext cx="8483600" cy="17801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Font typeface="Arial"/>
              <a:buNone/>
              <a:defRPr sz="4400" b="1" i="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330200" y="2641601"/>
            <a:ext cx="84836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ClrTx/>
              <a:buFont typeface="Arial"/>
              <a:buNone/>
              <a:defRPr sz="2000">
                <a:solidFill>
                  <a:srgbClr val="FFFFFF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pic>
        <p:nvPicPr>
          <p:cNvPr id="22" name="Image 21" descr="Logo - SAFE - Fond blanc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83" y="5880100"/>
            <a:ext cx="1980017" cy="876300"/>
          </a:xfrm>
          <a:prstGeom prst="rect">
            <a:avLst/>
          </a:prstGeom>
        </p:spPr>
      </p:pic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37752" y="6400904"/>
            <a:ext cx="469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32C4D"/>
                </a:solidFill>
                <a:latin typeface="Century Gothic"/>
                <a:cs typeface="Century Gothic"/>
              </a:defRPr>
            </a:lvl1pPr>
          </a:lstStyle>
          <a:p>
            <a:fld id="{E043011B-CF4E-1D4A-AE39-D7F0C992680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104523"/>
            <a:ext cx="6331373" cy="2154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800" b="0" kern="0" cap="none" spc="440" dirty="0" smtClean="0">
                <a:ln w="12700">
                  <a:noFill/>
                  <a:prstDash val="solid"/>
                </a:ln>
                <a:solidFill>
                  <a:srgbClr val="E9EAF0"/>
                </a:solidFill>
                <a:effectLst/>
                <a:latin typeface="Century Gothic"/>
                <a:cs typeface="Century Gothic"/>
              </a:rPr>
              <a:t>SECURITY AND AEROSPACE ACTORS FOR THE FUTURE OF EARTH</a:t>
            </a:r>
            <a:endParaRPr lang="fr-FR" sz="800" b="0" kern="0" cap="none" spc="440" dirty="0">
              <a:ln w="12700">
                <a:noFill/>
                <a:prstDash val="solid"/>
              </a:ln>
              <a:solidFill>
                <a:srgbClr val="E9EAF0"/>
              </a:solidFill>
              <a:effectLst/>
              <a:latin typeface="Century Gothic"/>
              <a:cs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9" r:id="rId2"/>
    <p:sldLayoutId id="2147483767" r:id="rId3"/>
    <p:sldLayoutId id="2147483765" r:id="rId4"/>
    <p:sldLayoutId id="2147483757" r:id="rId5"/>
    <p:sldLayoutId id="2147483759" r:id="rId6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Century Gothic"/>
          <a:ea typeface="+mj-ea"/>
          <a:cs typeface="Century Gothic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None/>
        <a:defRPr sz="2400" kern="1200">
          <a:solidFill>
            <a:srgbClr val="132C4D"/>
          </a:solidFill>
          <a:latin typeface="Century Gothic"/>
          <a:ea typeface="+mn-ea"/>
          <a:cs typeface="Century Gothic"/>
        </a:defRPr>
      </a:lvl1pPr>
      <a:lvl2pPr marL="301943" indent="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None/>
        <a:defRPr sz="2200" kern="1200">
          <a:solidFill>
            <a:srgbClr val="132C4D"/>
          </a:solidFill>
          <a:latin typeface="Century Gothic"/>
          <a:ea typeface="+mn-ea"/>
          <a:cs typeface="Century Gothic"/>
        </a:defRPr>
      </a:lvl2pPr>
      <a:lvl3pPr marL="627063" indent="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None/>
        <a:defRPr sz="2000" kern="1200">
          <a:solidFill>
            <a:srgbClr val="132C4D"/>
          </a:solidFill>
          <a:latin typeface="Century Gothic"/>
          <a:ea typeface="+mn-ea"/>
          <a:cs typeface="Century Gothic"/>
        </a:defRPr>
      </a:lvl3pPr>
      <a:lvl4pPr marL="914400" indent="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None/>
        <a:defRPr sz="1800" kern="1200">
          <a:solidFill>
            <a:srgbClr val="132C4D"/>
          </a:solidFill>
          <a:latin typeface="Century Gothic"/>
          <a:ea typeface="+mn-ea"/>
          <a:cs typeface="Century Gothic"/>
        </a:defRPr>
      </a:lvl4pPr>
      <a:lvl5pPr marL="1234440" indent="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None/>
        <a:defRPr sz="1600" kern="1200">
          <a:solidFill>
            <a:srgbClr val="132C4D"/>
          </a:solidFill>
          <a:latin typeface="Century Gothic"/>
          <a:ea typeface="+mn-ea"/>
          <a:cs typeface="Century Gothic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6255" y="1658739"/>
            <a:ext cx="7728443" cy="119555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Font typeface="Arial"/>
              <a:buNone/>
              <a:defRPr sz="4400" b="1" i="0" kern="1200">
                <a:solidFill>
                  <a:srgbClr val="132C4D"/>
                </a:solidFill>
                <a:latin typeface="Century Gothic"/>
                <a:ea typeface="+mj-ea"/>
                <a:cs typeface="Century Gothic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dirty="0" smtClean="0"/>
              <a:t>ACRONYME</a:t>
            </a:r>
          </a:p>
          <a:p>
            <a:r>
              <a:rPr lang="fr-FR" sz="2800" dirty="0" smtClean="0"/>
              <a:t>Nom complet du projet</a:t>
            </a:r>
            <a:endParaRPr lang="en-US" sz="2800" dirty="0"/>
          </a:p>
        </p:txBody>
      </p:sp>
      <p:pic>
        <p:nvPicPr>
          <p:cNvPr id="7" name="Image 6" descr="Logo - SAFE - Fond blan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479" y="162847"/>
            <a:ext cx="3153133" cy="1395496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2991098" y="4283660"/>
            <a:ext cx="1260000" cy="126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>
                <a:solidFill>
                  <a:schemeClr val="tx1"/>
                </a:solidFill>
              </a:rPr>
              <a:t>LOGO</a:t>
            </a:r>
            <a:endParaRPr lang="fr-FR" sz="1100" b="1" cap="small" dirty="0" smtClean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4971098" y="4283660"/>
            <a:ext cx="1260000" cy="126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>
                <a:solidFill>
                  <a:schemeClr val="tx1"/>
                </a:solidFill>
              </a:rPr>
              <a:t>LOGO</a:t>
            </a:r>
            <a:endParaRPr lang="fr-FR" sz="1100" b="1" cap="small" dirty="0" smtClean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2055098" y="2915660"/>
            <a:ext cx="1260000" cy="126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>
                <a:solidFill>
                  <a:schemeClr val="tx1"/>
                </a:solidFill>
              </a:rPr>
              <a:t>LOGO</a:t>
            </a:r>
            <a:endParaRPr lang="fr-FR" sz="1100" b="1" cap="small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999098" y="2915660"/>
            <a:ext cx="1260000" cy="126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>
                <a:solidFill>
                  <a:schemeClr val="tx1"/>
                </a:solidFill>
              </a:rPr>
              <a:t>LOGO</a:t>
            </a:r>
            <a:endParaRPr lang="fr-FR" sz="1100" b="1" cap="small" dirty="0" smtClean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979098" y="2915660"/>
            <a:ext cx="1260000" cy="126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>
                <a:solidFill>
                  <a:schemeClr val="tx1"/>
                </a:solidFill>
              </a:rPr>
              <a:t>LOGO</a:t>
            </a:r>
            <a:endParaRPr lang="fr-FR" sz="1100" b="1" cap="small" dirty="0" smtClean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7088366" y="5843846"/>
            <a:ext cx="1944000" cy="90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cap="sm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DUREE : </a:t>
            </a:r>
          </a:p>
          <a:p>
            <a:r>
              <a:rPr lang="fr-FR" sz="1600" b="1" cap="sm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BUDGET : </a:t>
            </a:r>
          </a:p>
          <a:p>
            <a:r>
              <a:rPr lang="fr-FR" sz="1600" b="1" cap="sm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SUBV. : 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964366" y="5843846"/>
            <a:ext cx="1944000" cy="90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DAS</a:t>
            </a:r>
          </a:p>
          <a:p>
            <a:pPr algn="ctr"/>
            <a:r>
              <a:rPr lang="fr-F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 </a:t>
            </a:r>
          </a:p>
        </p:txBody>
      </p:sp>
    </p:spTree>
    <p:extLst>
      <p:ext uri="{BB962C8B-B14F-4D97-AF65-F5344CB8AC3E}">
        <p14:creationId xmlns:p14="http://schemas.microsoft.com/office/powerpoint/2010/main" val="29063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- Valorisation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80000" y="900000"/>
            <a:ext cx="8784000" cy="4782953"/>
          </a:xfrm>
          <a:prstGeom prst="roundRect">
            <a:avLst>
              <a:gd name="adj" fmla="val 2078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000" b="1" cap="small" dirty="0">
                <a:solidFill>
                  <a:schemeClr val="bg2">
                    <a:lumMod val="50000"/>
                  </a:schemeClr>
                </a:solidFill>
              </a:rPr>
              <a:t>Stratégie d’industrialisation et de commercialisation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</a:rPr>
              <a:t>Quelles sont les étapes </a:t>
            </a:r>
            <a:r>
              <a:rPr lang="fr-FR" sz="1200" b="1" dirty="0" smtClean="0">
                <a:solidFill>
                  <a:schemeClr val="tx1"/>
                </a:solidFill>
              </a:rPr>
              <a:t>et/ou verrous à </a:t>
            </a:r>
            <a:r>
              <a:rPr lang="fr-FR" sz="1200" b="1" dirty="0">
                <a:solidFill>
                  <a:schemeClr val="tx1"/>
                </a:solidFill>
              </a:rPr>
              <a:t>franchir à l’issue du projet pour effectivement rentrer sur le marché </a:t>
            </a:r>
            <a:r>
              <a:rPr lang="fr-FR" sz="1200" b="1" dirty="0" smtClean="0">
                <a:solidFill>
                  <a:schemeClr val="tx1"/>
                </a:solidFill>
              </a:rPr>
              <a:t>?</a:t>
            </a:r>
          </a:p>
          <a:p>
            <a:endParaRPr lang="fr-FR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90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– Retombées économiques projet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554608"/>
              </p:ext>
            </p:extLst>
          </p:nvPr>
        </p:nvGraphicFramePr>
        <p:xfrm>
          <a:off x="252000" y="963636"/>
          <a:ext cx="8640000" cy="3017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0783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759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Phase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48992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Année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 –</a:t>
                      </a:r>
                      <a:r>
                        <a:rPr lang="fr-FR" sz="1200" b="1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 –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FIN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 –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FIN</a:t>
                      </a:r>
                      <a:endParaRPr lang="fr-FR" sz="1200" b="1" baseline="-250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4 –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FIN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87216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Marché</a:t>
                      </a:r>
                      <a:r>
                        <a:rPr lang="fr-FR" sz="1200" b="0" baseline="0" dirty="0" smtClean="0"/>
                        <a:t> </a:t>
                      </a:r>
                      <a:r>
                        <a:rPr lang="fr-FR" sz="1200" b="0" dirty="0" smtClean="0"/>
                        <a:t>Visé (unités)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8920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Prix de vente (k€)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42632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Marge Brut Unitaire (k€)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200" b="1" dirty="0" smtClean="0"/>
                        <a:t>CA (k€)</a:t>
                      </a:r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Marge Brut Total (k€)</a:t>
                      </a: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Investissement (k€)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Autres Frais (k€)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Bénéfices Brut (k€)</a:t>
                      </a: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Bénéfices Brut Cumulés (k€)</a:t>
                      </a: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828077"/>
              </p:ext>
            </p:extLst>
          </p:nvPr>
        </p:nvGraphicFramePr>
        <p:xfrm>
          <a:off x="252000" y="4304016"/>
          <a:ext cx="8640000" cy="1371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0783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759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Phase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48992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Année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 –</a:t>
                      </a:r>
                      <a:r>
                        <a:rPr lang="fr-FR" sz="1200" b="1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fr-FR" sz="1200" b="1" baseline="-250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 –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FIN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 –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FIN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4 – T</a:t>
                      </a:r>
                      <a:r>
                        <a:rPr lang="fr-FR" sz="1200" b="1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FIN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87216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Emploi</a:t>
                      </a:r>
                      <a:r>
                        <a:rPr lang="fr-FR" sz="1200" b="0" baseline="0" dirty="0" smtClean="0"/>
                        <a:t>s Générés - Entreprises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8920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/>
                        <a:t>Emploi</a:t>
                      </a:r>
                      <a:r>
                        <a:rPr lang="fr-FR" sz="1200" b="0" baseline="0" dirty="0" smtClean="0"/>
                        <a:t>s Générés - Laboratoires</a:t>
                      </a:r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42632">
                <a:tc>
                  <a:txBody>
                    <a:bodyPr/>
                    <a:lstStyle/>
                    <a:p>
                      <a:pPr algn="l"/>
                      <a:r>
                        <a:rPr lang="fr-FR" sz="1200" b="1" dirty="0" smtClean="0"/>
                        <a:t>Emploi</a:t>
                      </a:r>
                      <a:r>
                        <a:rPr lang="fr-FR" sz="1200" b="1" baseline="0" dirty="0" smtClean="0"/>
                        <a:t>s Générés - Total</a:t>
                      </a:r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b="1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65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Acronyme – Retombées économiques partenaires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782531"/>
              </p:ext>
            </p:extLst>
          </p:nvPr>
        </p:nvGraphicFramePr>
        <p:xfrm>
          <a:off x="180001" y="900001"/>
          <a:ext cx="6336216" cy="5193294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295655"/>
                <a:gridCol w="2520280"/>
                <a:gridCol w="2520281"/>
              </a:tblGrid>
              <a:tr h="927613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Partenaires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Retombées économiques</a:t>
                      </a:r>
                      <a:r>
                        <a:rPr lang="fr-FR" sz="1200" b="1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du projet (CA &amp; emplois)</a:t>
                      </a:r>
                      <a:endParaRPr lang="fr-FR" sz="1200" b="1" baseline="-250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Autres retombées possibles</a:t>
                      </a:r>
                      <a:endParaRPr lang="fr-FR" sz="12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843309">
                <a:tc>
                  <a:txBody>
                    <a:bodyPr/>
                    <a:lstStyle/>
                    <a:p>
                      <a:pPr algn="l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</a:tr>
              <a:tr h="892445">
                <a:tc>
                  <a:txBody>
                    <a:bodyPr/>
                    <a:lstStyle/>
                    <a:p>
                      <a:pPr algn="l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</a:tr>
              <a:tr h="843309">
                <a:tc>
                  <a:txBody>
                    <a:bodyPr/>
                    <a:lstStyle/>
                    <a:p>
                      <a:pPr algn="l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</a:tr>
              <a:tr h="843309">
                <a:tc>
                  <a:txBody>
                    <a:bodyPr/>
                    <a:lstStyle/>
                    <a:p>
                      <a:pPr algn="l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</a:tr>
              <a:tr h="843309">
                <a:tc>
                  <a:txBody>
                    <a:bodyPr/>
                    <a:lstStyle/>
                    <a:p>
                      <a:pPr algn="l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638" y="1497472"/>
            <a:ext cx="2448000" cy="234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638" y="4413472"/>
            <a:ext cx="2448000" cy="234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à coins arrondis 7"/>
          <p:cNvSpPr/>
          <p:nvPr/>
        </p:nvSpPr>
        <p:spPr>
          <a:xfrm>
            <a:off x="6901638" y="1065472"/>
            <a:ext cx="1800000" cy="360000"/>
          </a:xfrm>
          <a:prstGeom prst="roundRect">
            <a:avLst>
              <a:gd name="adj" fmla="val 4662"/>
            </a:avLst>
          </a:prstGeom>
          <a:solidFill>
            <a:schemeClr val="bg2">
              <a:lumMod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1200" b="1" cap="small" dirty="0" smtClean="0">
                <a:solidFill>
                  <a:schemeClr val="bg2">
                    <a:lumMod val="75000"/>
                  </a:schemeClr>
                </a:solidFill>
              </a:rPr>
              <a:t>Chiffres d’affaires</a:t>
            </a:r>
            <a:endParaRPr lang="fr-FR" sz="1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901638" y="3981472"/>
            <a:ext cx="1800000" cy="360000"/>
          </a:xfrm>
          <a:prstGeom prst="roundRect">
            <a:avLst>
              <a:gd name="adj" fmla="val 4662"/>
            </a:avLst>
          </a:prstGeom>
          <a:solidFill>
            <a:schemeClr val="bg2">
              <a:lumMod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1200" b="1" cap="small" dirty="0" smtClean="0">
                <a:solidFill>
                  <a:schemeClr val="bg2">
                    <a:lumMod val="75000"/>
                  </a:schemeClr>
                </a:solidFill>
              </a:rPr>
              <a:t>Emplois</a:t>
            </a:r>
            <a:endParaRPr lang="fr-FR" sz="1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8341638" y="3198416"/>
            <a:ext cx="360000" cy="3600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472196" y="6435578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7882121" y="521464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8345768" y="6078736"/>
            <a:ext cx="360000" cy="3600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7562196" y="3468456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837998" y="2046288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09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Acronyme – Contexte et Objectifs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-37752" y="6503456"/>
            <a:ext cx="469552" cy="365125"/>
          </a:xfrm>
        </p:spPr>
        <p:txBody>
          <a:bodyPr/>
          <a:lstStyle/>
          <a:p>
            <a:fld id="{E043011B-CF4E-1D4A-AE39-D7F0C992680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110362" y="881928"/>
            <a:ext cx="6840000" cy="270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000" b="1" cap="small" dirty="0" smtClean="0">
                <a:solidFill>
                  <a:schemeClr val="bg2">
                    <a:lumMod val="50000"/>
                  </a:schemeClr>
                </a:solidFill>
              </a:rPr>
              <a:t>Problématique client(s) / filière(s)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Répondez </a:t>
            </a:r>
            <a:r>
              <a:rPr lang="fr-FR" sz="1200" b="1" dirty="0">
                <a:solidFill>
                  <a:schemeClr val="tx1"/>
                </a:solidFill>
              </a:rPr>
              <a:t>à la question ‘pour quoi faire </a:t>
            </a:r>
            <a:r>
              <a:rPr lang="fr-FR" sz="1200" b="1" dirty="0" smtClean="0">
                <a:solidFill>
                  <a:schemeClr val="tx1"/>
                </a:solidFill>
              </a:rPr>
              <a:t>?’, en </a:t>
            </a:r>
            <a:r>
              <a:rPr lang="fr-FR" sz="1200" b="1" dirty="0">
                <a:solidFill>
                  <a:schemeClr val="tx1"/>
                </a:solidFill>
              </a:rPr>
              <a:t>expliquant synthétiquement (en 3 lignes) </a:t>
            </a:r>
            <a:r>
              <a:rPr lang="fr-FR" sz="1200" b="1" dirty="0" smtClean="0">
                <a:solidFill>
                  <a:schemeClr val="tx1"/>
                </a:solidFill>
              </a:rPr>
              <a:t>la problématique </a:t>
            </a:r>
            <a:r>
              <a:rPr lang="fr-FR" sz="1200" b="1" dirty="0">
                <a:solidFill>
                  <a:schemeClr val="tx1"/>
                </a:solidFill>
              </a:rPr>
              <a:t>à laquelle doit répondre le projet</a:t>
            </a:r>
            <a:r>
              <a:rPr lang="fr-FR" sz="1200" b="1" dirty="0" smtClean="0">
                <a:solidFill>
                  <a:schemeClr val="tx1"/>
                </a:solidFill>
              </a:rPr>
              <a:t>.</a:t>
            </a:r>
          </a:p>
          <a:p>
            <a:endParaRPr lang="fr-FR" sz="1200" dirty="0" smtClean="0">
              <a:solidFill>
                <a:schemeClr val="tx1"/>
              </a:solidFill>
            </a:endParaRPr>
          </a:p>
          <a:p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97024" y="3766584"/>
            <a:ext cx="6840000" cy="270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000" b="1" cap="small" dirty="0" smtClean="0">
                <a:solidFill>
                  <a:schemeClr val="bg2">
                    <a:lumMod val="50000"/>
                  </a:schemeClr>
                </a:solidFill>
              </a:rPr>
              <a:t>Réponse</a:t>
            </a:r>
          </a:p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Décrivez </a:t>
            </a:r>
            <a:r>
              <a:rPr lang="fr-FR" sz="1200" b="1" dirty="0">
                <a:solidFill>
                  <a:schemeClr val="tx1"/>
                </a:solidFill>
              </a:rPr>
              <a:t>de manière claire et synthétique, les grandes lignes de la solution </a:t>
            </a:r>
            <a:r>
              <a:rPr lang="fr-FR" sz="1200" b="1" dirty="0" smtClean="0">
                <a:solidFill>
                  <a:schemeClr val="tx1"/>
                </a:solidFill>
              </a:rPr>
              <a:t>envisagée: technologies</a:t>
            </a:r>
            <a:r>
              <a:rPr lang="fr-FR" sz="1200" b="1" dirty="0">
                <a:solidFill>
                  <a:schemeClr val="tx1"/>
                </a:solidFill>
              </a:rPr>
              <a:t>, produits, services, …</a:t>
            </a:r>
          </a:p>
          <a:p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67544" y="1511928"/>
            <a:ext cx="1440000" cy="1440000"/>
          </a:xfrm>
          <a:prstGeom prst="roundRect">
            <a:avLst>
              <a:gd name="adj" fmla="val 4662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cap="small" dirty="0" smtClean="0">
                <a:solidFill>
                  <a:schemeClr val="tx1"/>
                </a:solidFill>
              </a:rPr>
              <a:t>IMAGE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7364000" y="4105449"/>
            <a:ext cx="1440000" cy="1440000"/>
          </a:xfrm>
          <a:prstGeom prst="roundRect">
            <a:avLst>
              <a:gd name="adj" fmla="val 4662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cap="small" dirty="0" smtClean="0">
                <a:solidFill>
                  <a:schemeClr val="tx1"/>
                </a:solidFill>
              </a:rPr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42369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– Positionnement concurrentiel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616210"/>
              </p:ext>
            </p:extLst>
          </p:nvPr>
        </p:nvGraphicFramePr>
        <p:xfrm>
          <a:off x="144000" y="999000"/>
          <a:ext cx="8856000" cy="48600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952000"/>
                <a:gridCol w="2952000"/>
                <a:gridCol w="2952000"/>
              </a:tblGrid>
              <a:tr h="4229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Solutions Existantes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Forces</a:t>
                      </a:r>
                      <a:endParaRPr lang="fr-FR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Faiblesses</a:t>
                      </a:r>
                      <a:endParaRPr lang="fr-FR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802824"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Citez, si possible, les solutions répondant en partie au problème (si il n’existe rien d’équivalent à votre solution, le préciser), …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… en décrivant leurs forces (en utilisant des mots clés ou des phrases courtes), …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… et leurs faiblesses (en utilisant des mots clés ou des phrases courtes).</a:t>
                      </a:r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29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cap="smal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Solution Proposée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cap="smal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Forces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cap="smal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Faiblesses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02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Citez votre solution, 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… en décrivant ses forces, 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… et ses faiblesses.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4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- Innovations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305351"/>
              </p:ext>
            </p:extLst>
          </p:nvPr>
        </p:nvGraphicFramePr>
        <p:xfrm>
          <a:off x="144000" y="1210470"/>
          <a:ext cx="8856000" cy="44370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952000"/>
                <a:gridCol w="2952000"/>
                <a:gridCol w="2952000"/>
              </a:tblGrid>
              <a:tr h="4229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Verrous (technologiques ou usages)</a:t>
                      </a:r>
                      <a:endParaRPr lang="fr-FR" sz="1800" b="1" cap="small" dirty="0" smtClean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Solution innovante associée 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Partenaire(s) ayant la compétence 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802824"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Précisez les verrous, le TRL associé en début de projet 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… les solutions (</a:t>
                      </a:r>
                      <a:r>
                        <a:rPr lang="fr-FR" sz="1200" i="1" dirty="0" err="1" smtClean="0">
                          <a:solidFill>
                            <a:schemeClr val="tx1"/>
                          </a:solidFill>
                        </a:rPr>
                        <a:t>process</a:t>
                      </a: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, technologie, …) pour les lever, le TRL associé en fin de projet 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… et les partenaires capable de développer la solution.</a:t>
                      </a:r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80282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66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– Contenu technique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80000" y="900000"/>
            <a:ext cx="8784000" cy="4834228"/>
          </a:xfrm>
          <a:prstGeom prst="roundRect">
            <a:avLst>
              <a:gd name="adj" fmla="val 2078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000" b="1" cap="small" dirty="0" smtClean="0">
                <a:solidFill>
                  <a:schemeClr val="bg2">
                    <a:lumMod val="50000"/>
                  </a:schemeClr>
                </a:solidFill>
              </a:rPr>
              <a:t>Solutions détaillées</a:t>
            </a:r>
            <a:endParaRPr lang="fr-FR" sz="2000" b="1" dirty="0" smtClean="0">
              <a:solidFill>
                <a:schemeClr val="tx1"/>
              </a:solidFill>
            </a:endParaRPr>
          </a:p>
          <a:p>
            <a:r>
              <a:rPr lang="fr-FR" sz="1200" b="1" dirty="0">
                <a:solidFill>
                  <a:schemeClr val="tx1"/>
                </a:solidFill>
              </a:rPr>
              <a:t>Si nécessaire, précisez tout élément technique qui serait susceptible d’améliorer la compréhension de la solution envisagée ; Utilisez de préférence des schémas ; Cette planche n’est pas obligatoire et a pour but d’aller plus loin dans la description du projet</a:t>
            </a:r>
            <a:r>
              <a:rPr lang="fr-FR" sz="1200" b="1" dirty="0" smtClean="0">
                <a:solidFill>
                  <a:schemeClr val="tx1"/>
                </a:solidFill>
              </a:rPr>
              <a:t>.</a:t>
            </a:r>
          </a:p>
          <a:p>
            <a:endParaRPr lang="fr-FR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– Marchés visés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98586"/>
              </p:ext>
            </p:extLst>
          </p:nvPr>
        </p:nvGraphicFramePr>
        <p:xfrm>
          <a:off x="144000" y="1071795"/>
          <a:ext cx="8856000" cy="4714411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771200"/>
                <a:gridCol w="1771200"/>
                <a:gridCol w="1771200"/>
                <a:gridCol w="1771200"/>
                <a:gridCol w="1771200"/>
              </a:tblGrid>
              <a:tr h="655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Marché(s)</a:t>
                      </a:r>
                      <a:endParaRPr lang="fr-FR" sz="1800" b="1" cap="small" dirty="0" smtClean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Qui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Quoi</a:t>
                      </a:r>
                      <a:endParaRPr lang="fr-FR" sz="1400" b="1" kern="1200" cap="small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Contraintes du marché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cap="small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Parts de marché</a:t>
                      </a:r>
                      <a:endParaRPr lang="fr-FR" sz="1400" b="1" kern="1200" cap="small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014851"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Principale ou secondaire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Quels sont les clients / utilisateurs que vous comptez adresser 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Quels sont les produits et/ou services que vous comptez vendre 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Prix plancher, les performances techniques à atteindre, ...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i="1" dirty="0" smtClean="0"/>
                    </a:p>
                  </a:txBody>
                  <a:tcPr anchor="ctr"/>
                </a:tc>
              </a:tr>
              <a:tr h="101485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101485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101485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3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– Chaîne de valeur et modèle d’affaire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32000" y="976380"/>
            <a:ext cx="1800000" cy="360000"/>
          </a:xfrm>
          <a:prstGeom prst="roundRect">
            <a:avLst>
              <a:gd name="adj" fmla="val 4662"/>
            </a:avLst>
          </a:prstGeom>
          <a:solidFill>
            <a:schemeClr val="bg2">
              <a:lumMod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1200" b="1" cap="small" dirty="0" smtClean="0">
                <a:solidFill>
                  <a:schemeClr val="bg2">
                    <a:lumMod val="75000"/>
                  </a:schemeClr>
                </a:solidFill>
              </a:rPr>
              <a:t>Définition du besoin</a:t>
            </a:r>
            <a:endParaRPr lang="fr-FR" sz="1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592000" y="976380"/>
            <a:ext cx="1800000" cy="360000"/>
          </a:xfrm>
          <a:prstGeom prst="roundRect">
            <a:avLst>
              <a:gd name="adj" fmla="val 4662"/>
            </a:avLst>
          </a:prstGeom>
          <a:solidFill>
            <a:schemeClr val="bg2">
              <a:lumMod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1200" b="1" cap="small" dirty="0" smtClean="0">
                <a:solidFill>
                  <a:schemeClr val="bg2">
                    <a:lumMod val="75000"/>
                  </a:schemeClr>
                </a:solidFill>
              </a:rPr>
              <a:t>Briques technologiques</a:t>
            </a:r>
            <a:endParaRPr lang="fr-FR" sz="1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752000" y="976380"/>
            <a:ext cx="1800000" cy="360000"/>
          </a:xfrm>
          <a:prstGeom prst="roundRect">
            <a:avLst>
              <a:gd name="adj" fmla="val 4662"/>
            </a:avLst>
          </a:prstGeom>
          <a:solidFill>
            <a:schemeClr val="bg2">
              <a:lumMod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1200" b="1" cap="small" dirty="0" smtClean="0">
                <a:solidFill>
                  <a:schemeClr val="bg2">
                    <a:lumMod val="75000"/>
                  </a:schemeClr>
                </a:solidFill>
              </a:rPr>
              <a:t>Intégration / certification</a:t>
            </a:r>
            <a:endParaRPr lang="fr-FR" sz="1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6912000" y="976380"/>
            <a:ext cx="1800000" cy="360000"/>
          </a:xfrm>
          <a:prstGeom prst="roundRect">
            <a:avLst>
              <a:gd name="adj" fmla="val 4662"/>
            </a:avLst>
          </a:prstGeom>
          <a:solidFill>
            <a:schemeClr val="bg2">
              <a:lumMod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1200" b="1" cap="small" dirty="0" smtClean="0">
                <a:solidFill>
                  <a:schemeClr val="bg2">
                    <a:lumMod val="75000"/>
                  </a:schemeClr>
                </a:solidFill>
              </a:rPr>
              <a:t>Exploitation</a:t>
            </a:r>
            <a:endParaRPr lang="fr-FR" sz="1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32000" y="1444380"/>
            <a:ext cx="1800000" cy="2538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Marché principal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2592000" y="1444380"/>
            <a:ext cx="1800000" cy="1260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 smtClean="0">
                <a:solidFill>
                  <a:schemeClr val="tx1"/>
                </a:solidFill>
              </a:rPr>
              <a:t>Briques 1</a:t>
            </a:r>
          </a:p>
          <a:p>
            <a:endParaRPr lang="fr-FR" sz="1100" b="1" i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752000" y="1444380"/>
            <a:ext cx="1800000" cy="2592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endParaRPr lang="fr-FR" sz="1100" b="1" i="1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912000" y="1678533"/>
            <a:ext cx="1800000" cy="195202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Marché </a:t>
            </a:r>
            <a:r>
              <a:rPr lang="fr-FR" sz="1100" b="1" i="1" cap="small" dirty="0" smtClean="0">
                <a:solidFill>
                  <a:schemeClr val="tx1"/>
                </a:solidFill>
              </a:rPr>
              <a:t>principal</a:t>
            </a:r>
            <a:endParaRPr lang="fr-FR" sz="1100" b="1" i="1" cap="small" dirty="0">
              <a:solidFill>
                <a:schemeClr val="tx1"/>
              </a:solidFill>
            </a:endParaRPr>
          </a:p>
          <a:p>
            <a:endParaRPr lang="fr-FR" sz="1100" b="1" i="1" dirty="0" smtClean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912000" y="3730014"/>
            <a:ext cx="1800000" cy="2038397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Marché </a:t>
            </a:r>
            <a:r>
              <a:rPr lang="fr-FR" sz="1100" b="1" i="1" cap="small" dirty="0" smtClean="0">
                <a:solidFill>
                  <a:schemeClr val="tx1"/>
                </a:solidFill>
              </a:rPr>
              <a:t>secondaire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973103" y="2344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32000" y="4072380"/>
            <a:ext cx="1800000" cy="2538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Marché secondaire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973103" y="4972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2699872" y="1876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563888" y="1876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2592000" y="2776380"/>
            <a:ext cx="1800000" cy="1260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Briques 2</a:t>
            </a:r>
            <a:endParaRPr lang="fr-FR" sz="1100" b="1" i="1" cap="small" dirty="0" smtClean="0">
              <a:solidFill>
                <a:schemeClr val="tx1"/>
              </a:solidFill>
            </a:endParaRPr>
          </a:p>
          <a:p>
            <a:endParaRPr lang="fr-FR" sz="1100" b="1" i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2593028" y="4108380"/>
            <a:ext cx="1800000" cy="1260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Briques 3</a:t>
            </a:r>
            <a:endParaRPr lang="fr-FR" sz="1100" b="1" i="1" cap="small" dirty="0" smtClean="0">
              <a:solidFill>
                <a:schemeClr val="tx1"/>
              </a:solidFill>
            </a:endParaRPr>
          </a:p>
          <a:p>
            <a:endParaRPr lang="fr-FR" sz="1100" b="1" i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699872" y="3208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3563888" y="3208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2592000" y="5440380"/>
            <a:ext cx="1800000" cy="1260000"/>
          </a:xfrm>
          <a:prstGeom prst="roundRect">
            <a:avLst>
              <a:gd name="adj" fmla="val 4662"/>
            </a:avLst>
          </a:prstGeom>
          <a:solidFill>
            <a:srgbClr val="003366">
              <a:alpha val="17000"/>
            </a:srgbClr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b="1" i="1" cap="small" dirty="0">
                <a:solidFill>
                  <a:schemeClr val="tx1"/>
                </a:solidFill>
              </a:rPr>
              <a:t>Briques 4</a:t>
            </a:r>
            <a:endParaRPr lang="fr-FR" sz="1100" b="1" i="1" cap="small" dirty="0" smtClean="0">
              <a:solidFill>
                <a:schemeClr val="tx1"/>
              </a:solidFill>
            </a:endParaRPr>
          </a:p>
          <a:p>
            <a:endParaRPr lang="fr-FR" sz="1100" b="1" i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2699872" y="4540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3563888" y="4540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2699872" y="5872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3563888" y="5872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5292000" y="2344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7452000" y="2344380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7452000" y="4135196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cxnSp>
        <p:nvCxnSpPr>
          <p:cNvPr id="31" name="Connecteur droit avec flèche 30"/>
          <p:cNvCxnSpPr>
            <a:stCxn id="14" idx="3"/>
            <a:endCxn id="17" idx="1"/>
          </p:cNvCxnSpPr>
          <p:nvPr/>
        </p:nvCxnSpPr>
        <p:spPr>
          <a:xfrm flipV="1">
            <a:off x="1693103" y="2236380"/>
            <a:ext cx="1006769" cy="468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stCxn id="18" idx="3"/>
          </p:cNvCxnSpPr>
          <p:nvPr/>
        </p:nvCxnSpPr>
        <p:spPr>
          <a:xfrm>
            <a:off x="4283888" y="2236380"/>
            <a:ext cx="1008112" cy="477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stCxn id="17" idx="3"/>
            <a:endCxn id="28" idx="1"/>
          </p:cNvCxnSpPr>
          <p:nvPr/>
        </p:nvCxnSpPr>
        <p:spPr>
          <a:xfrm>
            <a:off x="3419872" y="2236380"/>
            <a:ext cx="1872128" cy="468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19" idx="3"/>
            <a:endCxn id="28" idx="1"/>
          </p:cNvCxnSpPr>
          <p:nvPr/>
        </p:nvCxnSpPr>
        <p:spPr>
          <a:xfrm flipV="1">
            <a:off x="4392000" y="2704380"/>
            <a:ext cx="900000" cy="702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stCxn id="24" idx="3"/>
          </p:cNvCxnSpPr>
          <p:nvPr/>
        </p:nvCxnSpPr>
        <p:spPr>
          <a:xfrm flipV="1">
            <a:off x="3419872" y="2713380"/>
            <a:ext cx="1872128" cy="2187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>
            <a:stCxn id="23" idx="3"/>
            <a:endCxn id="28" idx="1"/>
          </p:cNvCxnSpPr>
          <p:nvPr/>
        </p:nvCxnSpPr>
        <p:spPr>
          <a:xfrm flipV="1">
            <a:off x="4392000" y="2704380"/>
            <a:ext cx="900000" cy="3366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stCxn id="25" idx="3"/>
            <a:endCxn id="30" idx="1"/>
          </p:cNvCxnSpPr>
          <p:nvPr/>
        </p:nvCxnSpPr>
        <p:spPr>
          <a:xfrm flipV="1">
            <a:off x="4283888" y="4495196"/>
            <a:ext cx="3168112" cy="405184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à coins arrondis 37"/>
          <p:cNvSpPr/>
          <p:nvPr/>
        </p:nvSpPr>
        <p:spPr>
          <a:xfrm>
            <a:off x="7452000" y="4900378"/>
            <a:ext cx="720000" cy="720000"/>
          </a:xfrm>
          <a:prstGeom prst="roundRect">
            <a:avLst>
              <a:gd name="adj" fmla="val 4662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cap="small" dirty="0" smtClean="0">
                <a:solidFill>
                  <a:schemeClr val="tx1"/>
                </a:solidFill>
              </a:rPr>
              <a:t>LOGO</a:t>
            </a:r>
          </a:p>
        </p:txBody>
      </p:sp>
      <p:cxnSp>
        <p:nvCxnSpPr>
          <p:cNvPr id="39" name="Connecteur droit avec flèche 38"/>
          <p:cNvCxnSpPr>
            <a:stCxn id="27" idx="3"/>
            <a:endCxn id="38" idx="1"/>
          </p:cNvCxnSpPr>
          <p:nvPr/>
        </p:nvCxnSpPr>
        <p:spPr>
          <a:xfrm flipV="1">
            <a:off x="4283888" y="5260378"/>
            <a:ext cx="3168112" cy="972002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stCxn id="28" idx="3"/>
            <a:endCxn id="29" idx="1"/>
          </p:cNvCxnSpPr>
          <p:nvPr/>
        </p:nvCxnSpPr>
        <p:spPr>
          <a:xfrm>
            <a:off x="6012000" y="2704380"/>
            <a:ext cx="1440000" cy="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16" idx="3"/>
            <a:endCxn id="26" idx="1"/>
          </p:cNvCxnSpPr>
          <p:nvPr/>
        </p:nvCxnSpPr>
        <p:spPr>
          <a:xfrm>
            <a:off x="1693103" y="5332380"/>
            <a:ext cx="1006769" cy="90000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 rot="-2700000">
            <a:off x="484347" y="3435660"/>
            <a:ext cx="2847036" cy="769441"/>
          </a:xfrm>
          <a:prstGeom prst="rect">
            <a:avLst/>
          </a:prstGeom>
          <a:ln w="28575">
            <a:solidFill>
              <a:srgbClr val="FF0000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4400" cap="small" dirty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839982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- Partenariat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94944"/>
              </p:ext>
            </p:extLst>
          </p:nvPr>
        </p:nvGraphicFramePr>
        <p:xfrm>
          <a:off x="251760" y="1336361"/>
          <a:ext cx="8640480" cy="41852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7632"/>
                <a:gridCol w="1728192"/>
                <a:gridCol w="720080"/>
                <a:gridCol w="720080"/>
                <a:gridCol w="4464496"/>
              </a:tblGrid>
              <a:tr h="418816">
                <a:tc gridSpan="2">
                  <a:txBody>
                    <a:bodyPr/>
                    <a:lstStyle/>
                    <a:p>
                      <a:r>
                        <a:rPr lang="fr-FR" sz="1600" cap="small" dirty="0" smtClean="0"/>
                        <a:t>Partenaires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Type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CP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Rôle</a:t>
                      </a:r>
                      <a:r>
                        <a:rPr lang="fr-FR" sz="1600" cap="small" baseline="0" dirty="0" smtClean="0"/>
                        <a:t> du partenaire dans le projet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753291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LOGO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XXXXX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/>
                        <a:t>PME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/>
                        <a:t>XX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 anchor="ctr"/>
                </a:tc>
              </a:tr>
              <a:tr h="753291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ETI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753291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GG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753291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LABO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753291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…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565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Acronyme - Budget et subvention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43011B-CF4E-1D4A-AE39-D7F0C992680B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059062"/>
              </p:ext>
            </p:extLst>
          </p:nvPr>
        </p:nvGraphicFramePr>
        <p:xfrm>
          <a:off x="252000" y="900000"/>
          <a:ext cx="8640480" cy="3092540"/>
        </p:xfrm>
        <a:graphic>
          <a:graphicData uri="http://schemas.openxmlformats.org/drawingml/2006/table">
            <a:tbl>
              <a:tblPr firstRow="1" lastRow="1" bandRow="1">
                <a:tableStyleId>{073A0DAA-6AF3-43AB-8588-CEC1D06C72B9}</a:tableStyleId>
              </a:tblPr>
              <a:tblGrid>
                <a:gridCol w="1007632"/>
                <a:gridCol w="1728192"/>
                <a:gridCol w="720080"/>
                <a:gridCol w="720080"/>
                <a:gridCol w="1488165"/>
                <a:gridCol w="1488166"/>
                <a:gridCol w="1488165"/>
              </a:tblGrid>
              <a:tr h="277788">
                <a:tc gridSpan="2">
                  <a:txBody>
                    <a:bodyPr/>
                    <a:lstStyle/>
                    <a:p>
                      <a:r>
                        <a:rPr lang="fr-FR" sz="1600" cap="small" dirty="0" smtClean="0"/>
                        <a:t>Partenaires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Type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CP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cap="small" dirty="0" smtClean="0"/>
                        <a:t>Budget (K€)</a:t>
                      </a:r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Taux (%)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cap="small" dirty="0" smtClean="0"/>
                        <a:t>Subvention (K€)</a:t>
                      </a:r>
                      <a:endParaRPr lang="fr-FR" sz="1600" cap="small" dirty="0"/>
                    </a:p>
                  </a:txBody>
                  <a:tcPr anchor="ctr" anchorCtr="1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499636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LOGO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XXXXX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/>
                        <a:t>PME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/>
                        <a:t>XX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 anchor="ctr"/>
                </a:tc>
              </a:tr>
              <a:tr h="499636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ETI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499636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GG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499636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LABO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499636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XXXXX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…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XX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/>
                </a:tc>
              </a:tr>
              <a:tr h="214655">
                <a:tc gridSpan="4">
                  <a:txBody>
                    <a:bodyPr/>
                    <a:lstStyle/>
                    <a:p>
                      <a:pPr algn="r"/>
                      <a:r>
                        <a:rPr lang="fr-FR" sz="1100" dirty="0" smtClean="0"/>
                        <a:t>TOTAL</a:t>
                      </a:r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Graphique 5"/>
          <p:cNvGraphicFramePr/>
          <p:nvPr>
            <p:extLst>
              <p:ext uri="{D42A27DB-BD31-4B8C-83A1-F6EECF244321}">
                <p14:modId xmlns:p14="http://schemas.microsoft.com/office/powerpoint/2010/main" val="1664465125"/>
              </p:ext>
            </p:extLst>
          </p:nvPr>
        </p:nvGraphicFramePr>
        <p:xfrm>
          <a:off x="2808000" y="4011810"/>
          <a:ext cx="396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1155615135"/>
              </p:ext>
            </p:extLst>
          </p:nvPr>
        </p:nvGraphicFramePr>
        <p:xfrm>
          <a:off x="-180528" y="4011810"/>
          <a:ext cx="2412152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phique 7"/>
          <p:cNvGraphicFramePr/>
          <p:nvPr>
            <p:extLst>
              <p:ext uri="{D42A27DB-BD31-4B8C-83A1-F6EECF244321}">
                <p14:modId xmlns:p14="http://schemas.microsoft.com/office/powerpoint/2010/main" val="2351781171"/>
              </p:ext>
            </p:extLst>
          </p:nvPr>
        </p:nvGraphicFramePr>
        <p:xfrm>
          <a:off x="1476000" y="4011810"/>
          <a:ext cx="2412152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phique 8"/>
          <p:cNvGraphicFramePr/>
          <p:nvPr>
            <p:extLst>
              <p:ext uri="{D42A27DB-BD31-4B8C-83A1-F6EECF244321}">
                <p14:modId xmlns:p14="http://schemas.microsoft.com/office/powerpoint/2010/main" val="2252924920"/>
              </p:ext>
            </p:extLst>
          </p:nvPr>
        </p:nvGraphicFramePr>
        <p:xfrm>
          <a:off x="6372000" y="4011810"/>
          <a:ext cx="288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73228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ppt - SAFE - 1">
  <a:themeElements>
    <a:clrScheme name="Aube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scilloscop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ppt - SAFE - 1</Template>
  <TotalTime>151</TotalTime>
  <Words>623</Words>
  <Application>Microsoft Office PowerPoint</Application>
  <PresentationFormat>Affichage à l'écran (4:3)</PresentationFormat>
  <Paragraphs>189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Symbol</vt:lpstr>
      <vt:lpstr>Thème ppt - SAFE - 1</vt:lpstr>
      <vt:lpstr>Présentation PowerPoint</vt:lpstr>
      <vt:lpstr>Acronyme – Contexte et Objectifs</vt:lpstr>
      <vt:lpstr>Acronyme – Positionnement concurrentiel</vt:lpstr>
      <vt:lpstr>Acronyme - Innovations</vt:lpstr>
      <vt:lpstr>Acronyme – Contenu technique</vt:lpstr>
      <vt:lpstr>Acronyme – Marchés visés</vt:lpstr>
      <vt:lpstr>Acronyme – Chaîne de valeur et modèle d’affaire</vt:lpstr>
      <vt:lpstr>Acronyme - Partenariat </vt:lpstr>
      <vt:lpstr>Acronyme - Budget et subvention</vt:lpstr>
      <vt:lpstr>Acronyme - Valorisation</vt:lpstr>
      <vt:lpstr>Acronyme – Retombées économiques projet</vt:lpstr>
      <vt:lpstr>Acronyme – Retombées économiques partenaires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revision>6</cp:revision>
  <dcterms:created xsi:type="dcterms:W3CDTF">2016-01-05T10:38:07Z</dcterms:created>
  <dcterms:modified xsi:type="dcterms:W3CDTF">2016-01-05T13:09:18Z</dcterms:modified>
</cp:coreProperties>
</file>